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4" r:id="rId1"/>
  </p:sldMasterIdLst>
  <p:notesMasterIdLst>
    <p:notesMasterId r:id="rId7"/>
  </p:notesMasterIdLst>
  <p:sldIdLst>
    <p:sldId id="285" r:id="rId2"/>
    <p:sldId id="291" r:id="rId3"/>
    <p:sldId id="296" r:id="rId4"/>
    <p:sldId id="293" r:id="rId5"/>
    <p:sldId id="29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9441"/>
    <a:srgbClr val="E65B00"/>
    <a:srgbClr val="E65BFF"/>
    <a:srgbClr val="2D50C8"/>
    <a:srgbClr val="AA001A"/>
    <a:srgbClr val="FFC90E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65" autoAdjust="0"/>
    <p:restoredTop sz="89747" autoAdjust="0"/>
  </p:normalViewPr>
  <p:slideViewPr>
    <p:cSldViewPr>
      <p:cViewPr varScale="1">
        <p:scale>
          <a:sx n="117" d="100"/>
          <a:sy n="117" d="100"/>
        </p:scale>
        <p:origin x="1944" y="17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B42702-A0D3-4388-B8F2-16FBBB94ED02}" type="datetimeFigureOut">
              <a:rPr lang="en-US" smtClean="0"/>
              <a:t>7/13/16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814528-CDB3-41FC-9E0A-30467094AC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250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14528-CDB3-41FC-9E0A-30467094ACD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073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14528-CDB3-41FC-9E0A-30467094ACD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004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057400"/>
            <a:ext cx="6019800" cy="2057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05200" y="4191000"/>
            <a:ext cx="5562600" cy="1143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19800"/>
            <a:ext cx="2133600" cy="365125"/>
          </a:xfrm>
        </p:spPr>
        <p:txBody>
          <a:bodyPr/>
          <a:lstStyle/>
          <a:p>
            <a:fld id="{6CF98D11-96BC-4868-B807-B4E0453A7417}" type="datetimeFigureOut">
              <a:rPr lang="en-US" smtClean="0"/>
              <a:t>7/13/16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035675"/>
            <a:ext cx="2895600" cy="36512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250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8D11-96BC-4868-B807-B4E0453A7417}" type="datetimeFigureOut">
              <a:rPr lang="en-US" smtClean="0"/>
              <a:t>7/13/16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24016-3D52-458F-8765-1423AAC4D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531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8D11-96BC-4868-B807-B4E0453A7417}" type="datetimeFigureOut">
              <a:rPr lang="en-US" smtClean="0"/>
              <a:t>7/13/16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24016-3D52-458F-8765-1423AAC4D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327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435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8D11-96BC-4868-B807-B4E0453A7417}" type="datetimeFigureOut">
              <a:rPr lang="en-US" smtClean="0"/>
              <a:t>7/13/16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24016-3D52-458F-8765-1423AAC4D37A}" type="slidenum">
              <a:rPr lang="en-US" smtClean="0"/>
              <a:t>‹#›</a:t>
            </a:fld>
            <a:endParaRPr lang="en-US"/>
          </a:p>
        </p:txBody>
      </p:sp>
      <p:grpSp>
        <p:nvGrpSpPr>
          <p:cNvPr id="21" name="Group 20"/>
          <p:cNvGrpSpPr>
            <a:grpSpLocks noChangeAspect="1"/>
          </p:cNvGrpSpPr>
          <p:nvPr userDrawn="1"/>
        </p:nvGrpSpPr>
        <p:grpSpPr>
          <a:xfrm>
            <a:off x="7416354" y="4777211"/>
            <a:ext cx="1499046" cy="1348952"/>
            <a:chOff x="6463665" y="4419601"/>
            <a:chExt cx="2375536" cy="2140584"/>
          </a:xfrm>
        </p:grpSpPr>
        <p:sp>
          <p:nvSpPr>
            <p:cNvPr id="22" name="Rectangle 21"/>
            <p:cNvSpPr>
              <a:spLocks noChangeAspect="1"/>
            </p:cNvSpPr>
            <p:nvPr/>
          </p:nvSpPr>
          <p:spPr>
            <a:xfrm>
              <a:off x="6463665" y="4419601"/>
              <a:ext cx="2375536" cy="214058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" name="Picture 22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3200" y="4495800"/>
              <a:ext cx="2196465" cy="1988185"/>
            </a:xfrm>
            <a:prstGeom prst="rect">
              <a:avLst/>
            </a:prstGeom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456209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8D11-96BC-4868-B807-B4E0453A7417}" type="datetimeFigureOut">
              <a:rPr lang="en-US" smtClean="0"/>
              <a:t>7/13/16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24016-3D52-458F-8765-1423AAC4D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074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8D11-96BC-4868-B807-B4E0453A7417}" type="datetimeFigureOut">
              <a:rPr lang="en-US" smtClean="0"/>
              <a:t>7/13/16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24016-3D52-458F-8765-1423AAC4D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815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8D11-96BC-4868-B807-B4E0453A7417}" type="datetimeFigureOut">
              <a:rPr lang="en-US" smtClean="0"/>
              <a:t>7/13/16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24016-3D52-458F-8765-1423AAC4D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049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8D11-96BC-4868-B807-B4E0453A7417}" type="datetimeFigureOut">
              <a:rPr lang="en-US" smtClean="0"/>
              <a:t>7/13/16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24016-3D52-458F-8765-1423AAC4D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352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8D11-96BC-4868-B807-B4E0453A7417}" type="datetimeFigureOut">
              <a:rPr lang="en-US" smtClean="0"/>
              <a:t>7/13/16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24016-3D52-458F-8765-1423AAC4D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663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8D11-96BC-4868-B807-B4E0453A7417}" type="datetimeFigureOut">
              <a:rPr lang="en-US" smtClean="0"/>
              <a:t>7/13/16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24016-3D52-458F-8765-1423AAC4D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664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8D11-96BC-4868-B807-B4E0453A7417}" type="datetimeFigureOut">
              <a:rPr lang="en-US" smtClean="0"/>
              <a:t>7/13/16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24016-3D52-458F-8765-1423AAC4D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625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F98D11-96BC-4868-B807-B4E0453A7417}" type="datetimeFigureOut">
              <a:rPr lang="en-US" smtClean="0"/>
              <a:t>7/13/16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24016-3D52-458F-8765-1423AAC4D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235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-762000" y="1968533"/>
            <a:ext cx="7772400" cy="2222467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ln w="18415" cmpd="sng">
                  <a:noFill/>
                  <a:prstDash val="solid"/>
                </a:ln>
              </a:rPr>
              <a:t>Measuring Transportation Performance</a:t>
            </a:r>
            <a:endParaRPr lang="en-US" sz="4800" dirty="0">
              <a:ln w="18415" cmpd="sng">
                <a:solidFill>
                  <a:srgbClr val="FFFFFF"/>
                </a:solidFill>
                <a:prstDash val="solid"/>
              </a:ln>
            </a:endParaRPr>
          </a:p>
        </p:txBody>
      </p:sp>
      <p:sp>
        <p:nvSpPr>
          <p:cNvPr id="4" name="AutoShape 4" descr="https://wistrans.basecamphq.com/projects/12436821/file/195661153/NTWC_log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https://wistrans.basecamphq.com/projects/12436821/file/195661153/NTWC_logo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8" descr="https://wistrans.basecamphq.com/projects/12436821/file/195661153/NTWC_logo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343400" y="4419600"/>
            <a:ext cx="32515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2016 Transportation Academy</a:t>
            </a:r>
          </a:p>
          <a:p>
            <a:pPr algn="ctr"/>
            <a:r>
              <a:rPr lang="en-US" dirty="0" smtClean="0"/>
              <a:t>July 11-15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0345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Transportation Acts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162800" y="4419600"/>
            <a:ext cx="1828800" cy="1676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1400" dirty="0" smtClean="0"/>
          </a:p>
          <a:p>
            <a:r>
              <a:rPr lang="en-US" dirty="0" smtClean="0"/>
              <a:t>MAP-21</a:t>
            </a:r>
          </a:p>
          <a:p>
            <a:pPr lvl="1"/>
            <a:r>
              <a:rPr lang="en-US" i="1" dirty="0" smtClean="0"/>
              <a:t>Moving Ahead for Progress in the 21</a:t>
            </a:r>
            <a:r>
              <a:rPr lang="en-US" i="1" baseline="30000" dirty="0" smtClean="0"/>
              <a:t>st</a:t>
            </a:r>
            <a:r>
              <a:rPr lang="en-US" i="1" dirty="0" smtClean="0"/>
              <a:t> Century Act</a:t>
            </a:r>
          </a:p>
          <a:p>
            <a:pPr lvl="1"/>
            <a:r>
              <a:rPr lang="en-US" i="1" dirty="0" smtClean="0"/>
              <a:t>FY 2012-2014</a:t>
            </a:r>
          </a:p>
          <a:p>
            <a:pPr lvl="1"/>
            <a:r>
              <a:rPr lang="en-US" dirty="0" smtClean="0"/>
              <a:t>Focus on job creation, economic growth, </a:t>
            </a:r>
            <a:r>
              <a:rPr lang="en-US" b="1" dirty="0" smtClean="0"/>
              <a:t>performance-based</a:t>
            </a:r>
            <a:r>
              <a:rPr lang="en-US" dirty="0" smtClean="0"/>
              <a:t> federal transportation program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30359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Transportation Acts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162800" y="4419600"/>
            <a:ext cx="1828800" cy="1676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600200"/>
            <a:ext cx="4800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sz="1400" dirty="0" smtClean="0"/>
          </a:p>
          <a:p>
            <a:r>
              <a:rPr lang="en-US" dirty="0" smtClean="0"/>
              <a:t>FAST Act</a:t>
            </a:r>
          </a:p>
          <a:p>
            <a:pPr lvl="1"/>
            <a:r>
              <a:rPr lang="en-US" i="1" dirty="0" smtClean="0"/>
              <a:t>Fixing America’s Surface Transportation Act</a:t>
            </a:r>
          </a:p>
          <a:p>
            <a:pPr lvl="1"/>
            <a:r>
              <a:rPr lang="en-US" dirty="0" smtClean="0"/>
              <a:t>First long-term transportation funding in more than a decade!!</a:t>
            </a:r>
          </a:p>
          <a:p>
            <a:pPr lvl="1"/>
            <a:r>
              <a:rPr lang="en-US" dirty="0" smtClean="0"/>
              <a:t>FY 2016-2020</a:t>
            </a:r>
          </a:p>
          <a:p>
            <a:pPr lvl="1"/>
            <a:r>
              <a:rPr lang="en-US" dirty="0" smtClean="0"/>
              <a:t>Continues focus of MAP-21, includes added focus on freight (National Highway Freight Program)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2777532"/>
            <a:ext cx="4114800" cy="165295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486400" y="4495800"/>
            <a:ext cx="24339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Source:  </a:t>
            </a:r>
            <a:r>
              <a:rPr lang="en-US" dirty="0" err="1"/>
              <a:t>fhwa.dot.gov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261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Measures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 performance measure?</a:t>
            </a:r>
          </a:p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162800" y="4438877"/>
            <a:ext cx="1828800" cy="1676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209800"/>
            <a:ext cx="6477000" cy="400302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581400" y="5867400"/>
            <a:ext cx="19332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Source:  </a:t>
            </a:r>
            <a:r>
              <a:rPr lang="en-US" sz="1400" dirty="0" err="1" smtClean="0"/>
              <a:t>fhwa.dot.gov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24984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Measures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Group Activity:  Each group will be assigned one of the transportation system areas below.  As a group, brainstorm criteria that could be used as performance measures for your assigned area.</a:t>
            </a:r>
          </a:p>
          <a:p>
            <a:pPr lvl="1"/>
            <a:r>
              <a:rPr lang="en-US" dirty="0" smtClean="0"/>
              <a:t>Interstate system (infrastructure)</a:t>
            </a:r>
          </a:p>
          <a:p>
            <a:pPr lvl="1"/>
            <a:r>
              <a:rPr lang="en-US" dirty="0" smtClean="0"/>
              <a:t>Interstate system </a:t>
            </a:r>
            <a:r>
              <a:rPr lang="en-US" smtClean="0"/>
              <a:t>(mobility)</a:t>
            </a:r>
            <a:endParaRPr lang="en-US" dirty="0" smtClean="0"/>
          </a:p>
          <a:p>
            <a:pPr lvl="1"/>
            <a:r>
              <a:rPr lang="en-US" dirty="0" smtClean="0"/>
              <a:t>Freight Movement</a:t>
            </a:r>
          </a:p>
          <a:p>
            <a:pPr lvl="1"/>
            <a:r>
              <a:rPr lang="en-US" dirty="0" smtClean="0"/>
              <a:t>Highway safety</a:t>
            </a:r>
          </a:p>
          <a:p>
            <a:pPr lvl="1"/>
            <a:r>
              <a:rPr lang="en-US" dirty="0" smtClean="0"/>
              <a:t>Environmental impact</a:t>
            </a:r>
          </a:p>
        </p:txBody>
      </p:sp>
      <p:sp>
        <p:nvSpPr>
          <p:cNvPr id="4" name="Rectangle 3"/>
          <p:cNvSpPr/>
          <p:nvPr/>
        </p:nvSpPr>
        <p:spPr>
          <a:xfrm>
            <a:off x="7162800" y="4438877"/>
            <a:ext cx="1828800" cy="1676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5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isha">
      <a:majorFont>
        <a:latin typeface="Gisha"/>
        <a:ea typeface=""/>
        <a:cs typeface=""/>
      </a:majorFont>
      <a:minorFont>
        <a:latin typeface="Gish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1254</TotalTime>
  <Words>139</Words>
  <Application>Microsoft Macintosh PowerPoint</Application>
  <PresentationFormat>On-screen Show (4:3)</PresentationFormat>
  <Paragraphs>29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Gisha</vt:lpstr>
      <vt:lpstr>Arial</vt:lpstr>
      <vt:lpstr>Office Theme</vt:lpstr>
      <vt:lpstr>Measuring Transportation Performance</vt:lpstr>
      <vt:lpstr>Transportation Acts</vt:lpstr>
      <vt:lpstr>Transportation Acts</vt:lpstr>
      <vt:lpstr>Performance Measures</vt:lpstr>
      <vt:lpstr>Performance Measures</vt:lpstr>
    </vt:vector>
  </TitlesOfParts>
  <Company>DOT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Regional Surface Transportation Workforce Centers Request for Applications</dc:title>
  <dc:creator>Bayliff, Sarah CTR (FHWA)</dc:creator>
  <cp:lastModifiedBy>Stephanie S Ivey (ssalyers)</cp:lastModifiedBy>
  <cp:revision>156</cp:revision>
  <dcterms:created xsi:type="dcterms:W3CDTF">2014-06-09T17:45:21Z</dcterms:created>
  <dcterms:modified xsi:type="dcterms:W3CDTF">2016-07-13T13:44:16Z</dcterms:modified>
</cp:coreProperties>
</file>